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109" d="100"/>
          <a:sy n="109" d="100"/>
        </p:scale>
        <p:origin x="138" y="27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3/2/2022</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3/2/2022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827860" cy="615553"/>
          </a:xfrm>
          <a:prstGeom prst="rect">
            <a:avLst/>
          </a:prstGeom>
        </p:spPr>
        <p:txBody>
          <a:bodyPr wrap="none">
            <a:spAutoFit/>
          </a:bodyPr>
          <a:lstStyle/>
          <a:p>
            <a:r>
              <a:rPr lang="en-US" sz="1700" b="1" dirty="0">
                <a:solidFill>
                  <a:prstClr val="white"/>
                </a:solidFill>
              </a:rPr>
              <a:t>LMRFC Forecasts Issued Morning of </a:t>
            </a:r>
            <a:r>
              <a:rPr lang="en-US" sz="1700" b="1" dirty="0" smtClean="0">
                <a:solidFill>
                  <a:prstClr val="white"/>
                </a:solidFill>
              </a:rPr>
              <a:t>March</a:t>
            </a:r>
            <a:r>
              <a:rPr lang="en-US" sz="1700" b="1" dirty="0" smtClean="0">
                <a:solidFill>
                  <a:prstClr val="white"/>
                </a:solidFill>
              </a:rPr>
              <a:t> 2, </a:t>
            </a:r>
            <a:r>
              <a:rPr lang="en-US" sz="1700" b="1" dirty="0">
                <a:solidFill>
                  <a:prstClr val="white"/>
                </a:solidFill>
              </a:rPr>
              <a:t>2022</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9680" y="13807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9679" y="3025761"/>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xmlns="" id="{C5A4AF8A-147F-491C-940D-98466FD015D1}"/>
              </a:ext>
            </a:extLst>
          </p:cNvPr>
          <p:cNvSpPr/>
          <p:nvPr/>
        </p:nvSpPr>
        <p:spPr>
          <a:xfrm>
            <a:off x="219680" y="1941147"/>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xmlns="" id="{561183C4-AE78-4B61-9EF0-7FCC8D8047E0}"/>
              </a:ext>
            </a:extLst>
          </p:cNvPr>
          <p:cNvSpPr/>
          <p:nvPr/>
        </p:nvSpPr>
        <p:spPr>
          <a:xfrm>
            <a:off x="219679" y="385131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xmlns="" id="{24AA1081-434F-4317-8A10-492AC4E60DF9}"/>
              </a:ext>
            </a:extLst>
          </p:cNvPr>
          <p:cNvSpPr txBox="1"/>
          <p:nvPr/>
        </p:nvSpPr>
        <p:spPr>
          <a:xfrm>
            <a:off x="663506" y="1271979"/>
            <a:ext cx="11205784" cy="4801314"/>
          </a:xfrm>
          <a:prstGeom prst="rect">
            <a:avLst/>
          </a:prstGeom>
          <a:noFill/>
        </p:spPr>
        <p:txBody>
          <a:bodyPr wrap="square" rtlCol="0">
            <a:spAutoFit/>
          </a:bodyPr>
          <a:lstStyle/>
          <a:p>
            <a:r>
              <a:rPr lang="en-US" dirty="0" smtClean="0">
                <a:solidFill>
                  <a:prstClr val="black"/>
                </a:solidFill>
              </a:rPr>
              <a:t>The lower Ohio River is near crest now and should start to slowly recede over the coming days.  </a:t>
            </a:r>
            <a:endParaRPr lang="en-US" dirty="0">
              <a:solidFill>
                <a:prstClr val="black"/>
              </a:solidFill>
            </a:endParaRPr>
          </a:p>
          <a:p>
            <a:endParaRPr lang="en-US" dirty="0">
              <a:solidFill>
                <a:prstClr val="black"/>
              </a:solidFill>
            </a:endParaRPr>
          </a:p>
          <a:p>
            <a:r>
              <a:rPr lang="en-US" dirty="0" smtClean="0">
                <a:solidFill>
                  <a:prstClr val="black"/>
                </a:solidFill>
              </a:rPr>
              <a:t>Another weather system is expected over the weekend and early indications are the rainfall associated with the system would prolong elevated water levels and not raise current crest levels on the lower Ohio River.  Minor to moderate flooding will continue on the lower Ohio River for several more weeks.  </a:t>
            </a:r>
          </a:p>
          <a:p>
            <a:endParaRPr lang="en-US" dirty="0">
              <a:solidFill>
                <a:prstClr val="black"/>
              </a:solidFill>
            </a:endParaRPr>
          </a:p>
          <a:p>
            <a:r>
              <a:rPr lang="en-US" dirty="0" smtClean="0">
                <a:solidFill>
                  <a:prstClr val="black"/>
                </a:solidFill>
              </a:rPr>
              <a:t>The weather system </a:t>
            </a:r>
            <a:r>
              <a:rPr lang="en-US" dirty="0" smtClean="0">
                <a:solidFill>
                  <a:prstClr val="black"/>
                </a:solidFill>
              </a:rPr>
              <a:t>may cause r</a:t>
            </a:r>
            <a:r>
              <a:rPr lang="en-US" dirty="0" smtClean="0">
                <a:solidFill>
                  <a:prstClr val="black"/>
                </a:solidFill>
              </a:rPr>
              <a:t>enewed minor to moderate flooding on </a:t>
            </a:r>
            <a:r>
              <a:rPr lang="en-US" dirty="0">
                <a:solidFill>
                  <a:prstClr val="black"/>
                </a:solidFill>
              </a:rPr>
              <a:t>the smaller tributaries in </a:t>
            </a:r>
            <a:r>
              <a:rPr lang="en-US" dirty="0" smtClean="0">
                <a:solidFill>
                  <a:prstClr val="black"/>
                </a:solidFill>
              </a:rPr>
              <a:t>southeast Missouri, north Arkansas</a:t>
            </a:r>
            <a:r>
              <a:rPr lang="en-US" dirty="0">
                <a:solidFill>
                  <a:prstClr val="black"/>
                </a:solidFill>
              </a:rPr>
              <a:t>, </a:t>
            </a:r>
            <a:r>
              <a:rPr lang="en-US" dirty="0" smtClean="0">
                <a:solidFill>
                  <a:prstClr val="black"/>
                </a:solidFill>
              </a:rPr>
              <a:t>and west Tennessee. </a:t>
            </a:r>
            <a:endParaRPr lang="en-US" dirty="0">
              <a:solidFill>
                <a:prstClr val="black"/>
              </a:solidFill>
            </a:endParaRPr>
          </a:p>
          <a:p>
            <a:endParaRPr lang="en-US" dirty="0">
              <a:solidFill>
                <a:prstClr val="black"/>
              </a:solidFill>
            </a:endParaRPr>
          </a:p>
          <a:p>
            <a:r>
              <a:rPr lang="en-US" dirty="0" smtClean="0">
                <a:solidFill>
                  <a:prstClr val="black"/>
                </a:solidFill>
              </a:rPr>
              <a:t>As the crest moves downstream on the lower Mississippi River, minor flooding is expected from New Madrid, MO to Osceola, AR</a:t>
            </a:r>
            <a:r>
              <a:rPr lang="en-US" dirty="0" smtClean="0">
                <a:solidFill>
                  <a:prstClr val="black"/>
                </a:solidFill>
              </a:rPr>
              <a:t>. Minor flooding is also expected at Red River Landing, LA. </a:t>
            </a:r>
            <a:endParaRPr lang="en-US" dirty="0">
              <a:solidFill>
                <a:prstClr val="black"/>
              </a:solidFill>
            </a:endParaRPr>
          </a:p>
          <a:p>
            <a:endParaRPr lang="en-US" dirty="0">
              <a:solidFill>
                <a:prstClr val="black"/>
              </a:solidFill>
            </a:endParaRPr>
          </a:p>
          <a:p>
            <a:r>
              <a:rPr lang="en-US" dirty="0">
                <a:solidFill>
                  <a:prstClr val="black"/>
                </a:solidFill>
              </a:rPr>
              <a:t>The crest levels on the lower Ohio River will be similar to levels reached in </a:t>
            </a:r>
            <a:r>
              <a:rPr lang="en-US" dirty="0" smtClean="0">
                <a:solidFill>
                  <a:prstClr val="black"/>
                </a:solidFill>
              </a:rPr>
              <a:t>March and April </a:t>
            </a:r>
            <a:r>
              <a:rPr lang="en-US" dirty="0">
                <a:solidFill>
                  <a:prstClr val="black"/>
                </a:solidFill>
              </a:rPr>
              <a:t>of 2021. </a:t>
            </a:r>
          </a:p>
          <a:p>
            <a:endParaRPr lang="en-US" dirty="0">
              <a:solidFill>
                <a:prstClr val="black"/>
              </a:solidFill>
            </a:endParaRPr>
          </a:p>
          <a:p>
            <a:r>
              <a:rPr lang="en-US" dirty="0">
                <a:solidFill>
                  <a:prstClr val="black"/>
                </a:solidFill>
              </a:rPr>
              <a:t>The 16 day future rainfall guidance </a:t>
            </a:r>
            <a:r>
              <a:rPr lang="en-US" dirty="0" smtClean="0">
                <a:solidFill>
                  <a:prstClr val="black"/>
                </a:solidFill>
              </a:rPr>
              <a:t>continues to show </a:t>
            </a:r>
            <a:r>
              <a:rPr lang="en-US" dirty="0">
                <a:solidFill>
                  <a:prstClr val="black"/>
                </a:solidFill>
              </a:rPr>
              <a:t>the same crests on the lower Ohio and lower Mississippi Rivers.  The guidance does shows </a:t>
            </a:r>
            <a:r>
              <a:rPr lang="en-US" dirty="0" smtClean="0">
                <a:solidFill>
                  <a:prstClr val="black"/>
                </a:solidFill>
              </a:rPr>
              <a:t>flooding </a:t>
            </a:r>
            <a:r>
              <a:rPr lang="en-US" dirty="0">
                <a:solidFill>
                  <a:prstClr val="black"/>
                </a:solidFill>
              </a:rPr>
              <a:t>continuing a </a:t>
            </a:r>
            <a:r>
              <a:rPr lang="en-US" dirty="0" smtClean="0">
                <a:solidFill>
                  <a:prstClr val="black"/>
                </a:solidFill>
              </a:rPr>
              <a:t>few more weeks on </a:t>
            </a:r>
            <a:r>
              <a:rPr lang="en-US" dirty="0">
                <a:solidFill>
                  <a:prstClr val="black"/>
                </a:solidFill>
              </a:rPr>
              <a:t>the lower Ohio </a:t>
            </a:r>
            <a:r>
              <a:rPr lang="en-US" dirty="0" smtClean="0">
                <a:solidFill>
                  <a:prstClr val="black"/>
                </a:solidFill>
              </a:rPr>
              <a:t>River and keeping the lower Mississippi River elevated through March.  </a:t>
            </a:r>
            <a:endParaRPr lang="en-US" dirty="0">
              <a:solidFill>
                <a:prstClr val="black"/>
              </a:solidFill>
            </a:endParaRPr>
          </a:p>
        </p:txBody>
      </p:sp>
      <p:sp>
        <p:nvSpPr>
          <p:cNvPr id="16" name="Oval 15">
            <a:extLst>
              <a:ext uri="{FF2B5EF4-FFF2-40B4-BE49-F238E27FC236}">
                <a16:creationId xmlns:a16="http://schemas.microsoft.com/office/drawing/2014/main" xmlns="" id="{C27E7CC1-8419-4480-BA47-A82E6F7F4D61}"/>
              </a:ext>
            </a:extLst>
          </p:cNvPr>
          <p:cNvSpPr/>
          <p:nvPr/>
        </p:nvSpPr>
        <p:spPr>
          <a:xfrm>
            <a:off x="219885" y="467078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Oval 16">
            <a:extLst>
              <a:ext uri="{FF2B5EF4-FFF2-40B4-BE49-F238E27FC236}">
                <a16:creationId xmlns:a16="http://schemas.microsoft.com/office/drawing/2014/main" xmlns="" id="{3038DB62-9181-44DC-8FA0-512017F92390}"/>
              </a:ext>
            </a:extLst>
          </p:cNvPr>
          <p:cNvSpPr/>
          <p:nvPr/>
        </p:nvSpPr>
        <p:spPr>
          <a:xfrm>
            <a:off x="219680" y="524405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t>
            </a:r>
            <a:r>
              <a:rPr lang="en-US" sz="800" dirty="0" smtClean="0">
                <a:solidFill>
                  <a:prstClr val="white"/>
                </a:solidFill>
                <a:latin typeface="Arial" panose="020B0604020202020204" pitchFamily="34" charset="0"/>
                <a:cs typeface="Arial" panose="020B0604020202020204" pitchFamily="34" charset="0"/>
              </a:rPr>
              <a:t>March</a:t>
            </a:r>
            <a:r>
              <a:rPr lang="en-US" sz="800" dirty="0" smtClean="0">
                <a:solidFill>
                  <a:prstClr val="white"/>
                </a:solidFill>
                <a:latin typeface="Arial" panose="020B0604020202020204" pitchFamily="34" charset="0"/>
                <a:cs typeface="Arial" panose="020B0604020202020204" pitchFamily="34" charset="0"/>
              </a:rPr>
              <a:t> 2 </a:t>
            </a:r>
            <a:r>
              <a:rPr lang="en-US" sz="800" dirty="0">
                <a:solidFill>
                  <a:prstClr val="white"/>
                </a:solidFill>
                <a:latin typeface="Arial" panose="020B0604020202020204" pitchFamily="34" charset="0"/>
                <a:cs typeface="Arial" panose="020B0604020202020204" pitchFamily="34" charset="0"/>
              </a:rPr>
              <a:t>2022 @  </a:t>
            </a:r>
            <a:r>
              <a:rPr lang="en-US" sz="800" dirty="0" smtClean="0">
                <a:solidFill>
                  <a:prstClr val="white"/>
                </a:solidFill>
                <a:latin typeface="Arial" panose="020B0604020202020204" pitchFamily="34" charset="0"/>
                <a:cs typeface="Arial" panose="020B0604020202020204" pitchFamily="34" charset="0"/>
              </a:rPr>
              <a:t>11:00 </a:t>
            </a:r>
            <a:r>
              <a:rPr lang="en-US" sz="800" dirty="0">
                <a:solidFill>
                  <a:prstClr val="white"/>
                </a:solidFill>
                <a:latin typeface="Arial" panose="020B0604020202020204" pitchFamily="34" charset="0"/>
                <a:cs typeface="Arial" panose="020B0604020202020204" pitchFamily="34" charset="0"/>
              </a:rPr>
              <a:t>a</a:t>
            </a:r>
            <a:r>
              <a:rPr lang="en-US" sz="800" dirty="0" smtClean="0">
                <a:solidFill>
                  <a:prstClr val="white"/>
                </a:solidFill>
                <a:latin typeface="Arial" panose="020B0604020202020204" pitchFamily="34" charset="0"/>
                <a:cs typeface="Arial" panose="020B0604020202020204" pitchFamily="34" charset="0"/>
              </a:rPr>
              <a:t>m </a:t>
            </a:r>
            <a:r>
              <a:rPr lang="en-US" sz="800" dirty="0">
                <a:solidFill>
                  <a:prstClr val="white"/>
                </a:solidFill>
                <a:latin typeface="Arial" panose="020B0604020202020204" pitchFamily="34" charset="0"/>
                <a:cs typeface="Arial" panose="020B0604020202020204" pitchFamily="34" charset="0"/>
              </a:rPr>
              <a:t>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34.2’ </a:t>
              </a:r>
              <a:r>
                <a:rPr lang="en-US" sz="1200" b="1" dirty="0" smtClean="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28.9’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68108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30</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6</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44</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.1’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47.0’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11</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31</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.1’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33.2’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66" name="Group 165"/>
          <p:cNvGrpSpPr/>
          <p:nvPr/>
        </p:nvGrpSpPr>
        <p:grpSpPr>
          <a:xfrm>
            <a:off x="7426917" y="4227149"/>
            <a:ext cx="3344474" cy="949779"/>
            <a:chOff x="461644" y="2806880"/>
            <a:chExt cx="2865332"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37.5’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91828" y="3217556"/>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39.4’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9</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1" y="1151335"/>
            <a:ext cx="3443641" cy="949779"/>
            <a:chOff x="720724" y="1221920"/>
            <a:chExt cx="3071795"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44.5’   </a:t>
              </a:r>
              <a:r>
                <a:rPr lang="en-US" sz="12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811183" y="1748690"/>
              <a:ext cx="1981336" cy="276999"/>
            </a:xfrm>
            <a:prstGeom prst="rect">
              <a:avLst/>
            </a:prstGeom>
            <a:noFill/>
          </p:spPr>
          <p:txBody>
            <a:bodyPr wrap="square" rtlCol="0">
              <a:spAutoFit/>
            </a:bodyPr>
            <a:lstStyle/>
            <a:p>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Now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46.9’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2002654" y="1636938"/>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47.0’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41</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.8’   </a:t>
              </a:r>
              <a:r>
                <a:rPr lang="en-US" sz="1200" b="1" dirty="0" smtClean="0">
                  <a:solidFill>
                    <a:srgbClr val="C00000"/>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endParaRP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10</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.3’  </a:t>
              </a:r>
              <a:endParaRPr lang="en-US" sz="1200" b="1" dirty="0">
                <a:solidFill>
                  <a:prstClr val="black"/>
                </a:solidFill>
                <a:effectLst>
                  <a:outerShdw blurRad="38100" dist="38100" dir="2700000" algn="tl">
                    <a:srgbClr val="000000">
                      <a:alpha val="43137"/>
                    </a:srgbClr>
                  </a:outerShdw>
                </a:effectLst>
                <a:latin typeface="Arial Narrow" panose="020B0606020202030204" pitchFamily="34" charset="0"/>
              </a:endParaRP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12.2’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13</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a:t>
              </a:r>
              <a:r>
                <a:rPr lang="en-US" sz="1200" b="1" dirty="0" smtClean="0">
                  <a:solidFill>
                    <a:prstClr val="black"/>
                  </a:solidFill>
                  <a:effectLst>
                    <a:outerShdw blurRad="38100" dist="38100" dir="2700000" algn="tl">
                      <a:srgbClr val="000000">
                        <a:alpha val="43137"/>
                      </a:srgbClr>
                    </a:outerShdw>
                  </a:effectLst>
                  <a:latin typeface="Arial Narrow" panose="020B0606020202030204" pitchFamily="34" charset="0"/>
                </a:rPr>
                <a:t>28.3’   </a:t>
              </a:r>
              <a:r>
                <a:rPr lang="en-US" sz="1200" b="1" dirty="0" smtClean="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endParaRP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32.1’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12</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xmlns=""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xmlns="" id="{8310416D-6901-4EBA-91CF-280D76138EF0}"/>
              </a:ext>
            </a:extLst>
          </p:cNvPr>
          <p:cNvSpPr txBox="1"/>
          <p:nvPr/>
        </p:nvSpPr>
        <p:spPr>
          <a:xfrm>
            <a:off x="9031277" y="3622248"/>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43.4’</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8</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156" name="TextBox 155">
            <a:extLst>
              <a:ext uri="{FF2B5EF4-FFF2-40B4-BE49-F238E27FC236}">
                <a16:creationId xmlns:a16="http://schemas.microsoft.com/office/drawing/2014/main" xmlns="" id="{3F5B726B-6183-44DC-AA41-1E1BBCB88A39}"/>
              </a:ext>
            </a:extLst>
          </p:cNvPr>
          <p:cNvSpPr txBox="1"/>
          <p:nvPr/>
        </p:nvSpPr>
        <p:spPr>
          <a:xfrm>
            <a:off x="2927933" y="1531593"/>
            <a:ext cx="173299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35</a:t>
            </a:r>
            <a:r>
              <a:rPr lang="en-US" sz="1200" b="1"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.0’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a:t>
            </a:r>
            <a:r>
              <a:rPr lang="en-US" sz="1200" b="1" baseline="30000" dirty="0" smtClean="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47" name="Picture 3">
            <a:extLst>
              <a:ext uri="{FF2B5EF4-FFF2-40B4-BE49-F238E27FC236}">
                <a16:creationId xmlns:a16="http://schemas.microsoft.com/office/drawing/2014/main" xmlns="" id="{7DED6393-F00D-4DC8-BFC6-9ACEF8F825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5359" y="16072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xmlns="" id="{57425B38-9081-451C-8560-6D65DF87A2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55533" y="265670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xmlns=""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xmlns=""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xmlns=""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xmlns="" id="{A9EA3FBA-CB13-4362-A093-E63BAFA1940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91769" y="266420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xmlns=""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xmlns=""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xmlns=""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Rectangle 15">
            <a:extLst>
              <a:ext uri="{FF2B5EF4-FFF2-40B4-BE49-F238E27FC236}">
                <a16:creationId xmlns:a16="http://schemas.microsoft.com/office/drawing/2014/main" xmlns="" id="{37DCCFBF-C149-49B7-8D9A-159BC6788C3D}"/>
              </a:ext>
            </a:extLst>
          </p:cNvPr>
          <p:cNvSpPr/>
          <p:nvPr/>
        </p:nvSpPr>
        <p:spPr>
          <a:xfrm>
            <a:off x="8718947" y="2447472"/>
            <a:ext cx="697627" cy="276999"/>
          </a:xfrm>
          <a:prstGeom prst="rect">
            <a:avLst/>
          </a:prstGeom>
        </p:spPr>
        <p:txBody>
          <a:bodyPr wrap="none">
            <a:spAutoFit/>
          </a:bodyPr>
          <a:lstStyle/>
          <a:p>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7" name="Rectangle 16">
            <a:extLst>
              <a:ext uri="{FF2B5EF4-FFF2-40B4-BE49-F238E27FC236}">
                <a16:creationId xmlns:a16="http://schemas.microsoft.com/office/drawing/2014/main" xmlns="" id="{159B7555-D9DB-4E30-85D2-73CDBF8F1C14}"/>
              </a:ext>
            </a:extLst>
          </p:cNvPr>
          <p:cNvSpPr/>
          <p:nvPr/>
        </p:nvSpPr>
        <p:spPr>
          <a:xfrm>
            <a:off x="2456052" y="1391779"/>
            <a:ext cx="697627" cy="276999"/>
          </a:xfrm>
          <a:prstGeom prst="rect">
            <a:avLst/>
          </a:prstGeom>
        </p:spPr>
        <p:txBody>
          <a:bodyPr wrap="none">
            <a:spAutoFit/>
          </a:bodyPr>
          <a:lstStyle/>
          <a:p>
            <a:r>
              <a:rPr lang="en-US" sz="1200" b="1" dirty="0" smtClean="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endParaRPr lang="en-US" dirty="0">
              <a:solidFill>
                <a:srgbClr val="FFC000"/>
              </a:solidFill>
            </a:endParaRPr>
          </a:p>
        </p:txBody>
      </p:sp>
      <p:sp>
        <p:nvSpPr>
          <p:cNvPr id="18" name="Rectangle 17">
            <a:extLst>
              <a:ext uri="{FF2B5EF4-FFF2-40B4-BE49-F238E27FC236}">
                <a16:creationId xmlns:a16="http://schemas.microsoft.com/office/drawing/2014/main" xmlns="" id="{F95B5EAD-E60C-4890-99E0-43EB2D0B08E0}"/>
              </a:ext>
            </a:extLst>
          </p:cNvPr>
          <p:cNvSpPr/>
          <p:nvPr/>
        </p:nvSpPr>
        <p:spPr>
          <a:xfrm>
            <a:off x="8550657" y="3474353"/>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2" name="Rectangle 1"/>
          <p:cNvSpPr/>
          <p:nvPr/>
        </p:nvSpPr>
        <p:spPr>
          <a:xfrm>
            <a:off x="5640042" y="3244334"/>
            <a:ext cx="911916" cy="369332"/>
          </a:xfrm>
          <a:prstGeom prst="rect">
            <a:avLst/>
          </a:prstGeom>
        </p:spPr>
        <p:txBody>
          <a:bodyPr wrap="none">
            <a:spAutoFit/>
          </a:bodyPr>
          <a:lstStyle/>
          <a:p>
            <a:r>
              <a:rPr lang="en-US" dirty="0"/>
              <a:t>ACTION</a:t>
            </a:r>
          </a:p>
        </p:txBody>
      </p:sp>
      <p:sp>
        <p:nvSpPr>
          <p:cNvPr id="150" name="Rectangle 149">
            <a:extLst>
              <a:ext uri="{FF2B5EF4-FFF2-40B4-BE49-F238E27FC236}">
                <a16:creationId xmlns:a16="http://schemas.microsoft.com/office/drawing/2014/main" xmlns="" id="{F95B5EAD-E60C-4890-99E0-43EB2D0B08E0}"/>
              </a:ext>
            </a:extLst>
          </p:cNvPr>
          <p:cNvSpPr/>
          <p:nvPr/>
        </p:nvSpPr>
        <p:spPr>
          <a:xfrm>
            <a:off x="2434629" y="2395415"/>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sp>
        <p:nvSpPr>
          <p:cNvPr id="151" name="Rectangle 150">
            <a:extLst>
              <a:ext uri="{FF2B5EF4-FFF2-40B4-BE49-F238E27FC236}">
                <a16:creationId xmlns:a16="http://schemas.microsoft.com/office/drawing/2014/main" xmlns="" id="{F95B5EAD-E60C-4890-99E0-43EB2D0B08E0}"/>
              </a:ext>
            </a:extLst>
          </p:cNvPr>
          <p:cNvSpPr/>
          <p:nvPr/>
        </p:nvSpPr>
        <p:spPr>
          <a:xfrm>
            <a:off x="8364182" y="4499246"/>
            <a:ext cx="774571" cy="276999"/>
          </a:xfrm>
          <a:prstGeom prst="rect">
            <a:avLst/>
          </a:prstGeom>
        </p:spPr>
        <p:txBody>
          <a:bodyPr wrap="none">
            <a:spAutoFit/>
          </a:bodyPr>
          <a:lstStyle/>
          <a:p>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endParaRPr lang="en-US" dirty="0"/>
          </a:p>
        </p:txBody>
      </p:sp>
      <p:pic>
        <p:nvPicPr>
          <p:cNvPr id="153" name="Picture 152">
            <a:extLst>
              <a:ext uri="{FF2B5EF4-FFF2-40B4-BE49-F238E27FC236}">
                <a16:creationId xmlns="" xmlns:a16="http://schemas.microsoft.com/office/drawing/2014/main" xmlns:lc="http://schemas.openxmlformats.org/drawingml/2006/lockedCanvas" id="{95047AFF-D290-4623-8F81-479F77EF65EA}"/>
              </a:ext>
            </a:extLst>
          </p:cNvPr>
          <p:cNvPicPr>
            <a:picLocks noChangeAspect="1"/>
          </p:cNvPicPr>
          <p:nvPr/>
        </p:nvPicPr>
        <p:blipFill rotWithShape="1">
          <a:blip r:embed="rId7"/>
          <a:srcRect t="-1" b="13987"/>
          <a:stretch/>
        </p:blipFill>
        <p:spPr>
          <a:xfrm>
            <a:off x="8559661" y="1646377"/>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11824</TotalTime>
  <Words>458</Words>
  <Application>Microsoft Office PowerPoint</Application>
  <PresentationFormat>Widescreen</PresentationFormat>
  <Paragraphs>84</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 Graschel</cp:lastModifiedBy>
  <cp:revision>569</cp:revision>
  <cp:lastPrinted>2019-06-25T17:36:27Z</cp:lastPrinted>
  <dcterms:created xsi:type="dcterms:W3CDTF">2019-02-26T19:21:25Z</dcterms:created>
  <dcterms:modified xsi:type="dcterms:W3CDTF">2022-03-02T17:21:59Z</dcterms:modified>
</cp:coreProperties>
</file>